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61" r:id="rId4"/>
    <p:sldId id="270" r:id="rId5"/>
    <p:sldId id="268" r:id="rId6"/>
    <p:sldId id="266" r:id="rId7"/>
    <p:sldId id="262" r:id="rId8"/>
    <p:sldId id="272" r:id="rId9"/>
    <p:sldId id="263" r:id="rId10"/>
    <p:sldId id="273" r:id="rId11"/>
    <p:sldId id="274" r:id="rId12"/>
    <p:sldId id="269" r:id="rId13"/>
    <p:sldId id="264" r:id="rId14"/>
  </p:sldIdLst>
  <p:sldSz cx="18288000" cy="10287000"/>
  <p:notesSz cx="6858000" cy="9144000"/>
  <p:embeddedFontLst>
    <p:embeddedFont>
      <p:font typeface="Bahnschrift SemiCondensed" panose="020B0502040204020203" pitchFamily="34" charset="0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Dubai" panose="020B0503030403030204" pitchFamily="34" charset="-78"/>
      <p:regular r:id="rId22"/>
      <p:bold r:id="rId23"/>
    </p:embeddedFont>
    <p:embeddedFont>
      <p:font typeface="Dubai Medium" panose="020B0503030403030204" pitchFamily="34" charset="-78"/>
      <p:regular r:id="rId24"/>
    </p:embeddedFont>
    <p:embeddedFont>
      <p:font typeface="FiraCode-Retina" panose="020B0509050000020004" pitchFamily="49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4593" autoAdjust="0"/>
  </p:normalViewPr>
  <p:slideViewPr>
    <p:cSldViewPr>
      <p:cViewPr varScale="1">
        <p:scale>
          <a:sx n="60" d="100"/>
          <a:sy n="60" d="100"/>
        </p:scale>
        <p:origin x="200" y="7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82031E-CC76-4CD4-B9E1-CA1DF7176803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88A43-E6D0-42D1-8646-D1BD11322C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00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zure/azure-functions-core-tool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zure/azurit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rraform.io/docs/registry/modules/use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gistry.terraform.io/" TargetMode="Externa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shicorp.com/products/terraform/offering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erraform.io/docs/modules/sources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F07137-5EA9-4A26-9AEE-D947CFE284D0}"/>
              </a:ext>
            </a:extLst>
          </p:cNvPr>
          <p:cNvSpPr txBox="1"/>
          <p:nvPr/>
        </p:nvSpPr>
        <p:spPr>
          <a:xfrm>
            <a:off x="495300" y="1051794"/>
            <a:ext cx="17297400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400" dirty="0">
                <a:latin typeface="Dubai Medium" panose="020B0604020202020204" pitchFamily="34" charset="-78"/>
                <a:cs typeface="Dubai Medium" panose="020B0604020202020204" pitchFamily="34" charset="-78"/>
              </a:rPr>
              <a:t>Real world REST API building with PowerShell in Azure Functions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E560D-5201-4258-A16C-54FA205073F4}"/>
              </a:ext>
            </a:extLst>
          </p:cNvPr>
          <p:cNvSpPr txBox="1"/>
          <p:nvPr/>
        </p:nvSpPr>
        <p:spPr>
          <a:xfrm>
            <a:off x="2171700" y="4363173"/>
            <a:ext cx="13944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>
                    <a:lumMod val="50000"/>
                  </a:schemeClr>
                </a:solidFill>
                <a:latin typeface="Dubai Medium" panose="020B0604020202020204" pitchFamily="34" charset="-78"/>
                <a:cs typeface="Dubai Medium" panose="020B0604020202020204" pitchFamily="34" charset="-78"/>
              </a:rPr>
              <a:t>Terraform Registry!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DD8BAC-A2F5-4F32-8943-DF53A9201993}"/>
              </a:ext>
            </a:extLst>
          </p:cNvPr>
          <p:cNvSpPr txBox="1"/>
          <p:nvPr/>
        </p:nvSpPr>
        <p:spPr>
          <a:xfrm>
            <a:off x="3713018" y="5905500"/>
            <a:ext cx="10861964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Dubai" panose="020B0503030403030204" pitchFamily="34" charset="-78"/>
                <a:cs typeface="Dubai" panose="020B0503030403030204" pitchFamily="34" charset="-78"/>
              </a:rPr>
              <a:t>Ben Gelens</a:t>
            </a:r>
            <a:br>
              <a:rPr lang="en-US" sz="6000" dirty="0">
                <a:latin typeface="Bahnschrift SemiCondensed" panose="020B0502040204020203" pitchFamily="34" charset="0"/>
                <a:cs typeface="Dubai Medium" panose="020B0604020202020204" pitchFamily="34" charset="-78"/>
              </a:rPr>
            </a:br>
            <a:r>
              <a:rPr lang="en-US" sz="3500" dirty="0">
                <a:solidFill>
                  <a:schemeClr val="bg1">
                    <a:lumMod val="50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MVP CDM, Consultant </a:t>
            </a:r>
            <a:r>
              <a:rPr lang="en-US" sz="3500" dirty="0" err="1">
                <a:solidFill>
                  <a:schemeClr val="bg1">
                    <a:lumMod val="50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Wortell</a:t>
            </a:r>
            <a:r>
              <a:rPr lang="en-US" sz="3500" dirty="0">
                <a:solidFill>
                  <a:schemeClr val="bg1">
                    <a:lumMod val="50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 Enterprise Security</a:t>
            </a:r>
          </a:p>
        </p:txBody>
      </p:sp>
    </p:spTree>
    <p:extLst>
      <p:ext uri="{BB962C8B-B14F-4D97-AF65-F5344CB8AC3E}">
        <p14:creationId xmlns:p14="http://schemas.microsoft.com/office/powerpoint/2010/main" val="3089228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4C44022-EB79-CA42-B064-13710C747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082800"/>
            <a:ext cx="1955800" cy="1955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84381E-792C-CC41-A200-195B2E8D14EC}"/>
              </a:ext>
            </a:extLst>
          </p:cNvPr>
          <p:cNvSpPr txBox="1"/>
          <p:nvPr/>
        </p:nvSpPr>
        <p:spPr>
          <a:xfrm>
            <a:off x="2971800" y="2799090"/>
            <a:ext cx="14707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Table storage for quick lookups of existing modules, version and keep track of number of downloads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5CEF71-A798-004D-9452-6F94D5DB2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033157"/>
            <a:ext cx="1955800" cy="1955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285F00C-B3C5-9A4A-9A6E-A706B8991C8C}"/>
              </a:ext>
            </a:extLst>
          </p:cNvPr>
          <p:cNvSpPr txBox="1"/>
          <p:nvPr/>
        </p:nvSpPr>
        <p:spPr>
          <a:xfrm>
            <a:off x="3124200" y="4749447"/>
            <a:ext cx="9328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Blob storage to store and serve out </a:t>
            </a:r>
            <a:r>
              <a:rPr lang="en-US" sz="2800" dirty="0" err="1"/>
              <a:t>tar.gz</a:t>
            </a:r>
            <a:r>
              <a:rPr lang="en-US" sz="2800" dirty="0"/>
              <a:t> compressed modules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5EE595-EB12-9A4C-A81A-A6C6AE5B0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2379" y="3666301"/>
            <a:ext cx="4014197" cy="26895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2611F89-7388-934C-BF81-23F9EFDCADB7}"/>
              </a:ext>
            </a:extLst>
          </p:cNvPr>
          <p:cNvSpPr txBox="1"/>
          <p:nvPr/>
        </p:nvSpPr>
        <p:spPr>
          <a:xfrm>
            <a:off x="6648057" y="6665685"/>
            <a:ext cx="110167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/>
              <a:t>Blob triggered function to ingest modules placed in blob storage and make</a:t>
            </a:r>
          </a:p>
          <a:p>
            <a:pPr algn="r"/>
            <a:r>
              <a:rPr lang="en-US" sz="2800" dirty="0"/>
              <a:t>an entry in table storage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680B645-A552-8246-AD1D-81B05A5853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208" y="7353300"/>
            <a:ext cx="2400300" cy="24003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91230F1-C498-724D-BDC0-35ABACF3326F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1823358" y="5988957"/>
            <a:ext cx="0" cy="136434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0FBC29-D53A-E94A-B9A2-D38604943C2A}"/>
              </a:ext>
            </a:extLst>
          </p:cNvPr>
          <p:cNvCxnSpPr>
            <a:cxnSpLocks/>
          </p:cNvCxnSpPr>
          <p:nvPr/>
        </p:nvCxnSpPr>
        <p:spPr>
          <a:xfrm>
            <a:off x="3124200" y="5524500"/>
            <a:ext cx="10548179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5633942A-12F7-264F-AE1B-5E20864FD08C}"/>
              </a:ext>
            </a:extLst>
          </p:cNvPr>
          <p:cNvCxnSpPr>
            <a:cxnSpLocks/>
          </p:cNvCxnSpPr>
          <p:nvPr/>
        </p:nvCxnSpPr>
        <p:spPr>
          <a:xfrm flipH="1">
            <a:off x="3124200" y="2455099"/>
            <a:ext cx="11277600" cy="2357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88337CF-15BE-9346-B7FF-4A5F36926AA2}"/>
              </a:ext>
            </a:extLst>
          </p:cNvPr>
          <p:cNvSpPr txBox="1"/>
          <p:nvPr/>
        </p:nvSpPr>
        <p:spPr>
          <a:xfrm>
            <a:off x="526877" y="843397"/>
            <a:ext cx="23326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Design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FE679F-11BC-E74F-8B1B-D73D38ED0964}"/>
              </a:ext>
            </a:extLst>
          </p:cNvPr>
          <p:cNvSpPr txBox="1"/>
          <p:nvPr/>
        </p:nvSpPr>
        <p:spPr>
          <a:xfrm>
            <a:off x="10504967" y="95267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956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3FE5BDBB-3133-6446-835C-310A83A35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445" y="1714500"/>
            <a:ext cx="4014197" cy="2689512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792181D-E9EE-6542-8DBE-1074ECF89DB7}"/>
              </a:ext>
            </a:extLst>
          </p:cNvPr>
          <p:cNvCxnSpPr>
            <a:cxnSpLocks/>
          </p:cNvCxnSpPr>
          <p:nvPr/>
        </p:nvCxnSpPr>
        <p:spPr>
          <a:xfrm flipV="1">
            <a:off x="8305800" y="4702511"/>
            <a:ext cx="0" cy="256143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E2D45A70-6755-344C-8690-DB5047BF4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8928" y="7049241"/>
            <a:ext cx="2400300" cy="24003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6B76A40-DB1A-B04C-BD24-2E8092DC862D}"/>
              </a:ext>
            </a:extLst>
          </p:cNvPr>
          <p:cNvSpPr txBox="1"/>
          <p:nvPr/>
        </p:nvSpPr>
        <p:spPr>
          <a:xfrm>
            <a:off x="10210800" y="3059256"/>
            <a:ext cx="7014228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Http trigger: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Service discovery (.well-known)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List Modules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Get Module Latest Version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Get Module Explicit Version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Get Module Versions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Get Module Download Link</a:t>
            </a:r>
            <a:br>
              <a:rPr lang="en-US" sz="2800" dirty="0"/>
            </a:br>
            <a:r>
              <a:rPr lang="en-US" sz="2400" dirty="0"/>
              <a:t>(Get link from Table, generate blob read SAS token)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B070D4B-A626-8F46-8BBA-5E94DB7E09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5000" y="1714500"/>
            <a:ext cx="1955800" cy="1955800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90F8510-A6DE-AD47-B89C-19B985FEBC7A}"/>
              </a:ext>
            </a:extLst>
          </p:cNvPr>
          <p:cNvCxnSpPr>
            <a:cxnSpLocks/>
          </p:cNvCxnSpPr>
          <p:nvPr/>
        </p:nvCxnSpPr>
        <p:spPr>
          <a:xfrm>
            <a:off x="3581400" y="3864311"/>
            <a:ext cx="3437528" cy="31849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DBCF69B-AC59-674C-828B-D05CDF56B573}"/>
              </a:ext>
            </a:extLst>
          </p:cNvPr>
          <p:cNvCxnSpPr>
            <a:cxnSpLocks/>
          </p:cNvCxnSpPr>
          <p:nvPr/>
        </p:nvCxnSpPr>
        <p:spPr>
          <a:xfrm flipH="1">
            <a:off x="3893457" y="2416511"/>
            <a:ext cx="273594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FC2E435-59FC-0D49-821D-B12556DB1CC0}"/>
              </a:ext>
            </a:extLst>
          </p:cNvPr>
          <p:cNvSpPr txBox="1"/>
          <p:nvPr/>
        </p:nvSpPr>
        <p:spPr>
          <a:xfrm>
            <a:off x="3646248" y="1699280"/>
            <a:ext cx="37768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Lookups in Table Storage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FBC968C-6B8D-1347-B2C6-398ABAE27D1A}"/>
              </a:ext>
            </a:extLst>
          </p:cNvPr>
          <p:cNvSpPr txBox="1"/>
          <p:nvPr/>
        </p:nvSpPr>
        <p:spPr>
          <a:xfrm>
            <a:off x="3132871" y="5721620"/>
            <a:ext cx="2401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Download blob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2A03D96-E219-EE40-8297-9FDFD229BA0A}"/>
              </a:ext>
            </a:extLst>
          </p:cNvPr>
          <p:cNvSpPr txBox="1"/>
          <p:nvPr/>
        </p:nvSpPr>
        <p:spPr>
          <a:xfrm>
            <a:off x="550210" y="665010"/>
            <a:ext cx="23326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789198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505326" y="481765"/>
            <a:ext cx="6498460" cy="9269328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958CA3-8125-694A-9F8C-F0D1728F7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355" y="1371600"/>
            <a:ext cx="5486400" cy="43313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7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A1D9F7-1708-544C-AE51-1DD593528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1355" y="6255751"/>
            <a:ext cx="5486400" cy="2288396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3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Develop Terraform Private Registry as Azure Functions using PowerShell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86689" y="5865400"/>
            <a:ext cx="388018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D910A56-FAD8-5F47-9B96-CB90733BD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3230845"/>
            <a:ext cx="10775526" cy="38253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08E382-BB7B-2B46-AFA8-75A4892BC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9017" y="2034929"/>
            <a:ext cx="2351075" cy="235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05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8B86D7-F5E9-4426-8F00-6433C8F4A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2171700"/>
            <a:ext cx="8277105" cy="622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204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3EED8E6-55E5-3442-BD95-670D0282E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414" y="1104900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Agenda: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F0A06F0-A1EE-4245-93A5-DE2BAF051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414" y="2247900"/>
            <a:ext cx="14298386" cy="64008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Azure Functions</a:t>
            </a:r>
          </a:p>
          <a:p>
            <a:pPr lvl="1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PowerShell in Azure Functions</a:t>
            </a:r>
          </a:p>
          <a:p>
            <a:pPr lvl="1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Development requirements</a:t>
            </a:r>
          </a:p>
          <a:p>
            <a:pPr lvl="1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Demo: Introduction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Terraform</a:t>
            </a:r>
          </a:p>
          <a:p>
            <a:pPr lvl="1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10.000ft</a:t>
            </a:r>
          </a:p>
          <a:p>
            <a:pPr lvl="1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Public registry</a:t>
            </a:r>
          </a:p>
          <a:p>
            <a:pPr lvl="1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Private registry</a:t>
            </a:r>
          </a:p>
          <a:p>
            <a:pPr lvl="1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How to start building your private registry</a:t>
            </a:r>
          </a:p>
          <a:p>
            <a:pPr lvl="1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Demo: interacting with Public registry using PowerShell Module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Design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Demo: develop Terraform Private Registry as Azure Functions using PowerShell</a:t>
            </a:r>
          </a:p>
          <a:p>
            <a:pPr lvl="1"/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86436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9">
            <a:extLst>
              <a:ext uri="{FF2B5EF4-FFF2-40B4-BE49-F238E27FC236}">
                <a16:creationId xmlns:a16="http://schemas.microsoft.com/office/drawing/2014/main" id="{055A389F-B99C-8347-A1D3-765B37C6C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414" y="1104900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PowerShell in Azure Functions:</a:t>
            </a:r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F1A0A3A9-A622-4C45-92E3-DFFDBE7FE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414" y="2247900"/>
            <a:ext cx="14907986" cy="65532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Azure Functions is a solution for easily running small pieces of code, or "functions," in the cloud. You can write just the code you need for the problem at hand, without worrying about a whole application or the infrastructure to run it.</a:t>
            </a:r>
          </a:p>
          <a:p>
            <a:pPr marL="0" indent="0">
              <a:buNone/>
            </a:pP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buNone/>
            </a:pP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And now you can write that code in PowerShell! (Public Preview support)</a:t>
            </a:r>
          </a:p>
          <a:p>
            <a:pPr marL="0" indent="0">
              <a:buNone/>
            </a:pP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Framework which allows for easy development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 lot of Triggers &amp; Bindings support (Event driven)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Free consumption plan / Premium plan / Dedicated plan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Windows / Linux / Containers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……</a:t>
            </a:r>
          </a:p>
          <a:p>
            <a:pPr marL="0" indent="0">
              <a:buNone/>
            </a:pP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buNone/>
            </a:pP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Simply too much to tell (in 45 min), let’s just dive in to make things clearer!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1B1247-52CE-3948-AF7A-669C1AAF9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9551" y="4333080"/>
            <a:ext cx="5076449" cy="340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547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9">
            <a:extLst>
              <a:ext uri="{FF2B5EF4-FFF2-40B4-BE49-F238E27FC236}">
                <a16:creationId xmlns:a16="http://schemas.microsoft.com/office/drawing/2014/main" id="{055A389F-B99C-8347-A1D3-765B37C6C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414" y="1104900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Development requirements:</a:t>
            </a:r>
          </a:p>
        </p:txBody>
      </p:sp>
      <p:sp>
        <p:nvSpPr>
          <p:cNvPr id="5" name="Content Placeholder 10">
            <a:extLst>
              <a:ext uri="{FF2B5EF4-FFF2-40B4-BE49-F238E27FC236}">
                <a16:creationId xmlns:a16="http://schemas.microsoft.com/office/drawing/2014/main" id="{F1A0A3A9-A622-4C45-92E3-DFFDBE7FE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414" y="2247900"/>
            <a:ext cx="14907986" cy="65532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Required for PowerShell functions: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Dotnet core 2.2 </a:t>
            </a:r>
            <a:r>
              <a:rPr lang="en-US" dirty="0" err="1">
                <a:latin typeface="Dubai" panose="020B0503030403030204" pitchFamily="34" charset="-78"/>
                <a:cs typeface="Dubai" panose="020B0503030403030204" pitchFamily="34" charset="-78"/>
              </a:rPr>
              <a:t>sdk</a:t>
            </a: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Azure Functions Core Tools</a:t>
            </a:r>
            <a:b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</a:br>
            <a:r>
              <a:rPr lang="en-US" dirty="0">
                <a:hlinkClick r:id="rId3"/>
              </a:rPr>
              <a:t>https://github.com/Azure/azure-functions-core-tools</a:t>
            </a:r>
            <a:endParaRPr lang="en-US" dirty="0"/>
          </a:p>
          <a:p>
            <a:pPr marL="0" indent="0">
              <a:buNone/>
            </a:pP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buNone/>
            </a:pP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Extra to make things easier: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VS code +</a:t>
            </a:r>
          </a:p>
          <a:p>
            <a:pPr lvl="1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PowerShell Extension</a:t>
            </a:r>
          </a:p>
          <a:p>
            <a:pPr lvl="1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Functions Extension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Az cli 2.0 / Az PowerShell (logged in)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Azure Storage Emulator (not available on Mac / Linux)</a:t>
            </a:r>
          </a:p>
          <a:p>
            <a:pPr lvl="1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will be / is replaced with </a:t>
            </a:r>
            <a:r>
              <a:rPr lang="en-US" dirty="0" err="1">
                <a:latin typeface="Dubai" panose="020B0503030403030204" pitchFamily="34" charset="-78"/>
                <a:cs typeface="Dubai" panose="020B0503030403030204" pitchFamily="34" charset="-78"/>
              </a:rPr>
              <a:t>Azureite</a:t>
            </a: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 which is </a:t>
            </a:r>
            <a:r>
              <a:rPr lang="en-US" dirty="0" err="1">
                <a:latin typeface="Dubai" panose="020B0503030403030204" pitchFamily="34" charset="-78"/>
                <a:cs typeface="Dubai" panose="020B0503030403030204" pitchFamily="34" charset="-78"/>
              </a:rPr>
              <a:t>xPlat</a:t>
            </a: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 </a:t>
            </a:r>
            <a:r>
              <a:rPr lang="en-US" dirty="0">
                <a:hlinkClick r:id="rId4"/>
              </a:rPr>
              <a:t>https://github.com/azure/azurite</a:t>
            </a: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Azure Storage Explorer</a:t>
            </a:r>
          </a:p>
        </p:txBody>
      </p:sp>
    </p:spTree>
    <p:extLst>
      <p:ext uri="{BB962C8B-B14F-4D97-AF65-F5344CB8AC3E}">
        <p14:creationId xmlns:p14="http://schemas.microsoft.com/office/powerpoint/2010/main" val="2890416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505326" y="481765"/>
            <a:ext cx="6498460" cy="9269328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958CA3-8125-694A-9F8C-F0D1728F7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355" y="1371600"/>
            <a:ext cx="5486400" cy="43313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7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A1D9F7-1708-544C-AE51-1DD593528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1355" y="6255751"/>
            <a:ext cx="5486400" cy="2288396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3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Azure Functions introduction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86689" y="5865400"/>
            <a:ext cx="388018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2E7DE08-66E3-F14F-B1D0-B9AFD17F4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33" y="1856300"/>
            <a:ext cx="9830317" cy="65863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97356A-E919-1A43-8F13-90798ACDD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9017" y="2034929"/>
            <a:ext cx="2351075" cy="235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553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9">
            <a:extLst>
              <a:ext uri="{FF2B5EF4-FFF2-40B4-BE49-F238E27FC236}">
                <a16:creationId xmlns:a16="http://schemas.microsoft.com/office/drawing/2014/main" id="{9D4EB8CF-3106-AD42-8ADE-65575DB84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414" y="1104900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What is Terraform 10.000ft:</a:t>
            </a:r>
          </a:p>
        </p:txBody>
      </p:sp>
      <p:sp>
        <p:nvSpPr>
          <p:cNvPr id="3" name="Content Placeholder 10">
            <a:extLst>
              <a:ext uri="{FF2B5EF4-FFF2-40B4-BE49-F238E27FC236}">
                <a16:creationId xmlns:a16="http://schemas.microsoft.com/office/drawing/2014/main" id="{005F2B98-705A-CA49-BAB2-F8B60C500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414" y="2247900"/>
            <a:ext cx="10183586" cy="6400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Terraform is a tool for building, changing, and versioning infrastructure safely and efficiently (</a:t>
            </a:r>
            <a:r>
              <a:rPr lang="en-US" dirty="0" err="1"/>
              <a:t>IaC</a:t>
            </a:r>
            <a:r>
              <a:rPr lang="en-US" dirty="0"/>
              <a:t>). Terraform can manage existing and popular service providers as well as custom in-house solutions.</a:t>
            </a:r>
          </a:p>
          <a:p>
            <a:pPr marL="0" indent="0">
              <a:buNone/>
            </a:pP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Add provider (e.g. Azure, AWS, etc.)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Write using one language (HCL)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Reusable code artifacts in the form of Modules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5D3C7A-B88C-EA41-A8E4-5797C9F54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900" y="6362700"/>
            <a:ext cx="8528509" cy="288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522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9">
            <a:extLst>
              <a:ext uri="{FF2B5EF4-FFF2-40B4-BE49-F238E27FC236}">
                <a16:creationId xmlns:a16="http://schemas.microsoft.com/office/drawing/2014/main" id="{9D4EB8CF-3106-AD42-8ADE-65575DB84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414" y="1104900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Terraform Public Registry:</a:t>
            </a:r>
          </a:p>
        </p:txBody>
      </p:sp>
      <p:sp>
        <p:nvSpPr>
          <p:cNvPr id="3" name="Content Placeholder 10">
            <a:extLst>
              <a:ext uri="{FF2B5EF4-FFF2-40B4-BE49-F238E27FC236}">
                <a16:creationId xmlns:a16="http://schemas.microsoft.com/office/drawing/2014/main" id="{005F2B98-705A-CA49-BAB2-F8B60C500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414" y="2247900"/>
            <a:ext cx="10183586" cy="6400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Public registry where anyone can publish their module: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Requires the module to live on GitHub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Anyone can download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Anyone can publish (with a GitHub account)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Some are verified publishers (e.g. Microsoft)</a:t>
            </a:r>
          </a:p>
          <a:p>
            <a:pPr marL="0" indent="0">
              <a:buNone/>
            </a:pP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buNone/>
            </a:pP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buNone/>
            </a:pP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buNone/>
            </a:pP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buNone/>
            </a:pP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Finding and Using Modules:</a:t>
            </a:r>
          </a:p>
          <a:p>
            <a:pPr marL="0" indent="0">
              <a:buNone/>
            </a:pPr>
            <a:r>
              <a:rPr lang="en-US" sz="2800" dirty="0">
                <a:hlinkClick r:id="rId3"/>
              </a:rPr>
              <a:t>https://www.terraform.io/docs/registry/modules/use.html</a:t>
            </a:r>
            <a:endParaRPr lang="en-US" sz="2800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0BA713-C766-EF4B-BC75-2477BE87F0EC}"/>
              </a:ext>
            </a:extLst>
          </p:cNvPr>
          <p:cNvSpPr/>
          <p:nvPr/>
        </p:nvSpPr>
        <p:spPr>
          <a:xfrm>
            <a:off x="9906000" y="5698786"/>
            <a:ext cx="70866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FiraCode-Retina" panose="020B0509050000020004" pitchFamily="49" charset="0"/>
              </a:rPr>
              <a:t>module "</a:t>
            </a:r>
            <a:r>
              <a:rPr lang="en-US" sz="2800" dirty="0" err="1">
                <a:latin typeface="FiraCode-Retina" panose="020B0509050000020004" pitchFamily="49" charset="0"/>
              </a:rPr>
              <a:t>psconfasia</a:t>
            </a:r>
            <a:r>
              <a:rPr lang="en-US" sz="2800" dirty="0">
                <a:latin typeface="FiraCode-Retina" panose="020B0509050000020004" pitchFamily="49" charset="0"/>
              </a:rPr>
              <a:t>" {</a:t>
            </a:r>
          </a:p>
          <a:p>
            <a:r>
              <a:rPr lang="en-US" sz="2800" dirty="0">
                <a:latin typeface="FiraCode-Retina" panose="020B0509050000020004" pitchFamily="49" charset="0"/>
              </a:rPr>
              <a:t>  source = "</a:t>
            </a:r>
            <a:r>
              <a:rPr lang="en-US" sz="2800" dirty="0" err="1">
                <a:latin typeface="FiraCode-Retina" panose="020B0509050000020004" pitchFamily="49" charset="0"/>
              </a:rPr>
              <a:t>bgelens</a:t>
            </a:r>
            <a:r>
              <a:rPr lang="en-US" sz="2800" dirty="0">
                <a:latin typeface="FiraCode-Retina" panose="020B0509050000020004" pitchFamily="49" charset="0"/>
              </a:rPr>
              <a:t>/</a:t>
            </a:r>
            <a:r>
              <a:rPr lang="en-US" sz="2800" dirty="0" err="1">
                <a:latin typeface="FiraCode-Retina" panose="020B0509050000020004" pitchFamily="49" charset="0"/>
              </a:rPr>
              <a:t>psconf</a:t>
            </a:r>
            <a:r>
              <a:rPr lang="en-US" sz="2800" dirty="0">
                <a:latin typeface="FiraCode-Retina" panose="020B0509050000020004" pitchFamily="49" charset="0"/>
              </a:rPr>
              <a:t>/</a:t>
            </a:r>
            <a:r>
              <a:rPr lang="en-US" sz="2800" dirty="0" err="1">
                <a:latin typeface="FiraCode-Retina" panose="020B0509050000020004" pitchFamily="49" charset="0"/>
              </a:rPr>
              <a:t>asia</a:t>
            </a:r>
            <a:r>
              <a:rPr lang="en-US" sz="2800" dirty="0">
                <a:latin typeface="FiraCode-Retina" panose="020B0509050000020004" pitchFamily="49" charset="0"/>
              </a:rPr>
              <a:t>"</a:t>
            </a:r>
          </a:p>
          <a:p>
            <a:r>
              <a:rPr lang="en-US" sz="2800" dirty="0">
                <a:latin typeface="FiraCode-Retina" panose="020B0509050000020004" pitchFamily="49" charset="0"/>
              </a:rPr>
              <a:t>  version = "0.1.0"</a:t>
            </a:r>
          </a:p>
          <a:p>
            <a:r>
              <a:rPr lang="en-US" sz="2800" dirty="0">
                <a:latin typeface="FiraCode-Retina" panose="020B0509050000020004" pitchFamily="49" charset="0"/>
              </a:rPr>
              <a:t>}</a:t>
            </a:r>
          </a:p>
          <a:p>
            <a:endParaRPr lang="en-US" sz="2800" b="0" dirty="0">
              <a:effectLst/>
              <a:latin typeface="FiraCode-Retina" panose="020B0509050000020004" pitchFamily="49" charset="0"/>
            </a:endParaRPr>
          </a:p>
          <a:p>
            <a:r>
              <a:rPr lang="en-US" sz="2800" dirty="0">
                <a:latin typeface="FiraCode-Retina" panose="020B0509050000020004" pitchFamily="49" charset="0"/>
              </a:rPr>
              <a:t>terraform </a:t>
            </a:r>
            <a:r>
              <a:rPr lang="en-US" sz="2800" dirty="0" err="1">
                <a:latin typeface="FiraCode-Retina" panose="020B0509050000020004" pitchFamily="49" charset="0"/>
              </a:rPr>
              <a:t>init</a:t>
            </a:r>
            <a:endParaRPr lang="en-US" sz="2800" b="0" dirty="0">
              <a:effectLst/>
              <a:latin typeface="FiraCode-Retina" panose="020B05090500000200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53641B-B9FE-A34E-8333-84F48514D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0" y="2988129"/>
            <a:ext cx="7575909" cy="243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9F87C4-B676-5F4A-89C5-3876E43559F2}"/>
              </a:ext>
            </a:extLst>
          </p:cNvPr>
          <p:cNvSpPr txBox="1"/>
          <p:nvPr/>
        </p:nvSpPr>
        <p:spPr>
          <a:xfrm>
            <a:off x="10911557" y="2095500"/>
            <a:ext cx="5564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hlinkClick r:id="rId5"/>
              </a:rPr>
              <a:t>https://registry.terraform.io/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21180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9">
            <a:extLst>
              <a:ext uri="{FF2B5EF4-FFF2-40B4-BE49-F238E27FC236}">
                <a16:creationId xmlns:a16="http://schemas.microsoft.com/office/drawing/2014/main" id="{39F2F8FC-88AD-554D-B1C3-7F7D62055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414" y="1104900"/>
            <a:ext cx="8229600" cy="1143000"/>
          </a:xfrm>
        </p:spPr>
        <p:txBody>
          <a:bodyPr/>
          <a:lstStyle/>
          <a:p>
            <a:pPr algn="l"/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Terraform Private Registry: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9A9B07C8-ABA2-9541-8DCE-B459A4471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414" y="2247900"/>
            <a:ext cx="15060386" cy="6400800"/>
          </a:xfrm>
        </p:spPr>
        <p:txBody>
          <a:bodyPr>
            <a:normAutofit/>
          </a:bodyPr>
          <a:lstStyle/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Commercial private registry available through Terraform Enterprise offering</a:t>
            </a:r>
            <a:b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</a:br>
            <a:r>
              <a:rPr lang="en-US" dirty="0">
                <a:hlinkClick r:id="rId3"/>
              </a:rPr>
              <a:t>https://www.hashicorp.com/products/terraform/offerings</a:t>
            </a: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Using other references as source: (local paths, GitHub, Git, HTTPs, etc.)</a:t>
            </a:r>
            <a:b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</a:b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More options see: </a:t>
            </a:r>
            <a:r>
              <a:rPr lang="en-US" dirty="0">
                <a:hlinkClick r:id="rId4"/>
              </a:rPr>
              <a:t>https://www.terraform.io/docs/modules/sources.html</a:t>
            </a: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buNone/>
            </a:pP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pPr marL="0" indent="0">
              <a:buNone/>
            </a:pP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</a:rPr>
              <a:t>Or you could…: Create your own </a:t>
            </a:r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  <a:sym typeface="Wingdings" pitchFamily="2" charset="2"/>
              </a:rPr>
              <a:t>private registry!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  <a:sym typeface="Wingdings" pitchFamily="2" charset="2"/>
              </a:rPr>
              <a:t>No need to create complex project structures for nesting Modules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  <a:sym typeface="Wingdings" pitchFamily="2" charset="2"/>
              </a:rPr>
              <a:t>Host Public curated modules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  <a:sym typeface="Wingdings" pitchFamily="2" charset="2"/>
              </a:rPr>
              <a:t>Private per module CI/CD pipeline with CD to private registry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  <a:sym typeface="Wingdings" pitchFamily="2" charset="2"/>
              </a:rPr>
              <a:t>Explicit versioning</a:t>
            </a:r>
          </a:p>
          <a:p>
            <a:r>
              <a:rPr lang="en-US" dirty="0">
                <a:latin typeface="Dubai" panose="020B0503030403030204" pitchFamily="34" charset="-78"/>
                <a:cs typeface="Dubai" panose="020B0503030403030204" pitchFamily="34" charset="-78"/>
                <a:sym typeface="Wingdings" pitchFamily="2" charset="2"/>
              </a:rPr>
              <a:t>Offer your modules commercially?</a:t>
            </a:r>
            <a:endParaRPr lang="en-US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48085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505326" y="481765"/>
            <a:ext cx="6498460" cy="9269328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958CA3-8125-694A-9F8C-F0D1728F7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355" y="1371600"/>
            <a:ext cx="5486400" cy="43313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7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A1D9F7-1708-544C-AE51-1DD593528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1355" y="6255751"/>
            <a:ext cx="5486400" cy="2288396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3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PowerShell as a client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86689" y="5865400"/>
            <a:ext cx="388018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D2845E3-54CA-5F45-950D-C551DA4AD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362" y="3986271"/>
            <a:ext cx="11021238" cy="23144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C3361C-A30E-EC40-BA2B-A2EF060FE4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9017" y="2034929"/>
            <a:ext cx="2351075" cy="235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663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470</Words>
  <Application>Microsoft Macintosh PowerPoint</Application>
  <PresentationFormat>Custom</PresentationFormat>
  <Paragraphs>97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Dubai Medium</vt:lpstr>
      <vt:lpstr>Bahnschrift SemiCondensed</vt:lpstr>
      <vt:lpstr>FiraCode-Retina</vt:lpstr>
      <vt:lpstr>Dubai</vt:lpstr>
      <vt:lpstr>Calibri</vt:lpstr>
      <vt:lpstr>Office Theme</vt:lpstr>
      <vt:lpstr>PowerPoint Presentation</vt:lpstr>
      <vt:lpstr>Agenda:</vt:lpstr>
      <vt:lpstr>PowerShell in Azure Functions:</vt:lpstr>
      <vt:lpstr>Development requirements:</vt:lpstr>
      <vt:lpstr>Demo</vt:lpstr>
      <vt:lpstr>What is Terraform 10.000ft:</vt:lpstr>
      <vt:lpstr>Terraform Public Registry:</vt:lpstr>
      <vt:lpstr>Terraform Private Registry:</vt:lpstr>
      <vt:lpstr>Demo</vt:lpstr>
      <vt:lpstr>PowerPoint Presentation</vt:lpstr>
      <vt:lpstr>PowerPoint Presentation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Gelens</dc:creator>
  <cp:lastModifiedBy>Ben Gelens</cp:lastModifiedBy>
  <cp:revision>20</cp:revision>
  <dcterms:created xsi:type="dcterms:W3CDTF">2019-08-29T13:00:02Z</dcterms:created>
  <dcterms:modified xsi:type="dcterms:W3CDTF">2019-09-09T18:12:16Z</dcterms:modified>
</cp:coreProperties>
</file>